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1" r:id="rId3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>
        <p:scale>
          <a:sx n="75" d="100"/>
          <a:sy n="75" d="100"/>
        </p:scale>
        <p:origin x="-228" y="-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09/11/2025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=""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="" xmlns:a16="http://schemas.microsoft.com/office/drawing/2014/main" id="{96A0CAE5-9B27-F147-A753-A9F2097714D3}"/>
              </a:ext>
            </a:extLst>
          </p:cNvPr>
          <p:cNvSpPr/>
          <p:nvPr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5B44A2EE-790B-B947-A310-3DFCDC81E104}"/>
              </a:ext>
            </a:extLst>
          </p:cNvPr>
          <p:cNvSpPr/>
          <p:nvPr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="" xmlns:a16="http://schemas.microsoft.com/office/drawing/2014/main" id="{A4DA8A26-AC02-D04F-AEBE-9CA324BABF22}"/>
              </a:ext>
            </a:extLst>
          </p:cNvPr>
          <p:cNvSpPr/>
          <p:nvPr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F627D9A8-90B1-DD4F-AE7A-A02AFE844D99}"/>
              </a:ext>
            </a:extLst>
          </p:cNvPr>
          <p:cNvSpPr/>
          <p:nvPr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6E357E6D-7A37-9A4C-AD31-02FF40405044}"/>
              </a:ext>
            </a:extLst>
          </p:cNvPr>
          <p:cNvSpPr/>
          <p:nvPr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C1E75985-96EF-9E44-B081-B42D41A3B8ED}"/>
              </a:ext>
            </a:extLst>
          </p:cNvPr>
          <p:cNvSpPr/>
          <p:nvPr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pic>
        <p:nvPicPr>
          <p:cNvPr id="1" name="Picture 0" descr="0-0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59999"/>
            <a:ext cx="9360000" cy="5759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16064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2.2 利害關係人群體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80000" y="1080000"/>
          <a:ext cx="97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3888000"/>
                <a:gridCol w="3888000"/>
              </a:tblGrid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利害關係人群體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重大關切議題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參與管道與頻率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投資人與股東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氣候韌性、TCFD 揭露、財務表現、治理結構、ESG 連結高階主管薪酬。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股東常會、季度財報會議、ESG 評等機構參與、企業溝通。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員工與潛在人才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人才吸引與留任、多元公平包容、健康安全、倫理文化與反貪腐培訓。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員工脈動調查、內部培訓工作坊、全員大會、申訴程序。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客戶與顧客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資料隱私與網路安全、公平對待、產品安全、服務可及性、永續金融選項。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客戶回饋管道、服務專線、神秘客調查、NPS 滿意度調查。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監管機構與政府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遵循 HKMA、SFC、GDPR/POPIA；風險管理整合；對齊 ISSB/ESRS。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監管提交、季度合規報告、產業論壇、政策倡議。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供應商與合作夥伴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負責任供應鏈管理、人權、倫理採購、永續採購合規。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供應商行為準則確認、第三方風險評估、盡職調查稽核。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2.3 利害關係人關注與溝通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80000" y="1152000"/>
            <a:ext cx="485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利害關係人溝通實務在企業永續發展的過程中,與利害關係人的有效溝通至關重要。利害關係人溝通不僅能幫助企業了解相關方的需求與期望,還能促進各方的合作和信任,進而影響企業的策略決策。參與節奏企業應該建立一個恆常的利害關係人溝通機制,定期主動與各利害關係人接觸,瞭解他們的關切焦點。這個過程需要企業持續投入,不能止步於偶發性的溝通。只有持續性的參與,企業才能掌握利害關係人的需求變化,及時做出回應。回饋管道除了主動溝通,企業也應當建立多元化的回饋管道,讓利害關係人隨時可以表達意見和訴求。例如設立專線熱線、意見信箱、社交媒體賬號等,確保利害關係人的聲音能夠順暢地傳達到企業內部。同時,企業還需要對反饋意見做出及時的回應和處理,體現對利害關係人訴求的重視。揭露承諾在與利害關係人溝通時,企業需要明確自己的承諾和責任,並主動披露相關信息。這不僅有助於增強利害關係人的信任,也有助於提升企業的透明度和問責制度。例如,企業可以在年度報告中詳細闡述利害關係人溝通的內容和成果,讓各利害關係人了解企業的作為。升級協議當發生利害關係人訴求無法得到滿足,或者企業決策無法獲得利害關係人認同的情況時,企業應當主動與相關方進行升級溝通。這可能包括與更高層級的管理人員或決策者進行直接對話,尋求妥協或達成新的協議。通過這種升級溝通,企業可以更好地理解利害關係人的核心訴求,並作出更有效的回應。洞察策略決策通過與利害關係人的持續溝通,企業可以獲得寶貴的洞察,這些洞察可以幫助企業做出更加準確的策略決策。例如,利害關係人可能會提出一些企業之前未曾考慮的新觀點和建議,這些建議如果被採納,可能會為企業帶來新的發展機遇。因此,企業應該將利害關係人溝通的成果認真納入戰略決策的參考。總的來說,利害關係人溝通是企業實現可持續發展的關鍵環節。企業應當建立恆常、多元的溝通機制,主動揭示承諾,並在必要時升級溝通,以期獲得利害關係人的信任和支持,進而推動企業戰略決策的改善。</a:t>
            </a:r>
          </a:p>
        </p:txBody>
      </p:sp>
      <p:pic>
        <p:nvPicPr>
          <p:cNvPr id="3" name="Picture 2" descr="preview_stakeholder_focus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152000"/>
            <a:ext cx="4320000" cy="3974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3.1 重大議題（敘述與視覺）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面對瞬息萬變的商業環境,公司必須時刻關注並妥善管理各項重大議題,以確保長期穩健發展。在優先順序設定過程中,我們採取全方位的分析策略,兼顧公司內外部因素,並廣泛徵詢利害關係人意見,以期找到最恰當的應對之道。首先,我們密切關注法規與政策風險。隨著時代進步,政府不斷推出新的法規,要求企業遵循更嚴格的標準。若公司未能及時因應,不僅可能面臨巨額罰款,也可能遭受聲譽損害。因此,我們持續關注相關法規動態,並與政府部門保持良好溝通,積極主動調整公司政策,確保合法合規。其次,我們密切注意市場趨勢風險。瞬息萬變的市場環境,消費者偏好的不斷變化,以及競爭對手的進取策略,都可能對公司業務產生重大影響。因此,我們設立專門的監測團隊,深入分析市場數據,及時捕捉行業發展脈動,並據此制定靈活的應對措施,確保公司在激烈競爭中脫穎而出。此外,我們還高度重視ESG (環境、社會和公司治理)議題。社會大眾對企業在環境保護、員工權益、公司治理等方面的表現日益關注,若公司未能恰當管理,極有可能遭受聲譽損害,影響品牌形象和市場地位。因此,我們制定了完善的ESG管理策略,並將其融入日常運營,努力實現可持續發展。在與利害關係人溝通方面,我們採取開放、透明的態度,積極聽取各方意見和建議。我們相信,只有充分瞭解並兼顧各方利益訴求,才能制定出真正行之有效的解決方案。同時,我們還定期評估方案實施效果,適時進行調整,確保最終成果符合預期。總而言之,公司正在採取全方位的措施,應對各類重大議題,以確保長期可持續發展。我們將繼續秉持謹慎、務實的態度,持續優化管理策略,並與利害關係人保持深入溝通,共同推動企業不斷進步,為所有利益相關方創造更大價值。</a:t>
            </a:r>
          </a:p>
        </p:txBody>
      </p:sp>
      <p:pic>
        <p:nvPicPr>
          <p:cNvPr id="3" name="Picture 2" descr="preview_big_issue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3641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3.2 重大性摘要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重大性評估是企業永續發展的重要過程,透過系統性的分析與利害關係人的參與,企業得以瞭解其營運對內外部環境的影響,並據此制定相應的策略與行動。本文將簡要介紹重大性評估的方法與主要發現。首先,企業應評估其營運活動及產品服務對內、外部利害關係人的雙重重大性。所謂雙重重大性,指一方面評估企業的活動對利害關係人的經濟、社會、環境等面向的影響程度;另一方面則評估這些影響對企業自身的財務績效、品牌聲譽等的影響程度。通過這樣的雙向評估,企業可以清楚瞭解哪些議題對自身及利害關係人而言是最重要的。其次,企業應廣泛邀請內外部利害關係人參與重大性評估過程。包括員工、股東、客戶、供應商、社區居民等,透過問卷調查、焦點座談等方式,瞭解各方的關切點與期望,並據此調整企業的重大性議題排序。利害關係人參與有助於企業更準確地掌握各類議題的優先順序,為後續的策略規劃提供依據。在完成利害關係人參與和雙重重大性分析後,企業將結果繪製成重大性矩陣。矩陣的X軸代表企業活動對利害關係人的影響程度,Y軸代表對企業自身的影響程度。矩陣中位於右上象限的議題即為企業最應關注的重大性議題,需要制定針對性的管理策略。基於上述重大性分析,企業可以確立優先應對的重大性議題,並據此擬定相應的行動計畫。比如,對於對企業與利害關係人影響重大的議題,企業可以加強管理力度,制定明確的目標和行動方案;對於對企業影響較大但對利害關係人影響相對較小的議題,企業可以先行內部整改,再考慮與利害關係人溝通;對於對企業影響較小但對利害關係人影響較大的議題,企業則可以加強與利害關係人的溝通協調。總之,重大性評估是企業永續發展戰略制定的重要基礎,幫助企業系統性地瞭解自身活動的重大影響,並據此採取針對性的管理行動。企業應將其作為一項長期的管理實踐,持續關注內外部環境變化,並適時調整自身的重大性議題及應對策略。</a:t>
            </a:r>
          </a:p>
        </p:txBody>
      </p:sp>
      <p:pic>
        <p:nvPicPr>
          <p:cNvPr id="3" name="Picture 2" descr="preview_bubble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4894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3.3 回應永續目標的產品與服務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4802400"/>
                <a:gridCol w="3117600"/>
              </a:tblGrid>
              <a:tr h="69428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 / 服務類別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描述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應用技術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能源管理系統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端對端能源績效管理，識別減排機會、優化負載曲線，並建立可信的再生能源路線圖（現場太陽能、購電協議、再生能源憑證）。解決方案整合基準線建立、目標設定和符合 ISO 50001 的 M&amp;V 流程，同時支持範疇二減排策略（市場與位置基礎會計）。推動成本節省、削峰填谷和排放減量，提供可稽核的證據以獲得保證。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物聯網計量、BMS/SCADA 整合、邊緣分析、雲端資料湖、自動異常檢測、數位孿生，以及可匯出至 ESG 報告系統的儀表板 API。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智慧製造服務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驅動的生產優化，減少廢料、水與能源強度，以及非計畫性停機。應用精實原則與即時品質分析，最小化材料損失並改善整體設備效率。透過副產品價值化與可回收性設計指導支持循環經濟，同時嵌入職業健康安全與倫理採購的風險控制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預測性維護的機器學習、流程挖掘、MES/ERP 整合、電腦視覺品質控制，以及連接到合規知識庫的數位工作指示。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數位學習平台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企業學習生態系統，擴展 ESG 素養、氣候風險意識，以及綠色技能再培訓與提升。實現公平的培訓機會、支持人才流動，並培養責任與創新文化。包含脫碳、TCFD/ISSB 揭露準備和供應商參與的精選課程。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雲端學習管理系統、適應性學習、微認證、學習成果分析、內容創作工具，以及用於跨組織協作的安全單一登入整合。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員工健康計畫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涵蓋身體、心理和社會層面的整體健康與福祉架構，以提升生產力、留任率和心理安全。提供保密支援、早期風險檢測、人因工程介入和公平福利。計畫 KPI 對齊人力資本報告與多元公平包容目標，同時保護隱私。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穿戴裝置整合、隱私保護分析、遠距醫療平台、參與應用程式，以及用於匿名趨勢報告與影響衡量的安全人力資源資訊系統連結。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綠色供應鏈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供應商賦能與績效管理計畫，推進低碳採購、廢棄物最小化和負責任採購。整合行為準則、入職、稽核和能力建構。支持產品生命週期評估、包裝減量，以及入站物流優化，以降低範疇三排放並提供追溯性。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供應商計分卡、追溯性平台、具 ESG 標準的電子採購、路線優化、生命週期資料庫，以及對齊溫室氣體議定書類別映射的自動計算引擎。</a:t>
                      </a:r>
                    </a:p>
                  </a:txBody>
                  <a:tcPr/>
                </a:tc>
              </a:tr>
              <a:tr h="69429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環境感測系統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持續監測環境空氣品質、溫度、濕度和噪音，以指導場址層級風險控制和社區影響管理。實現極端天氣與熱壓力的早期預警，支持生物多樣性倡議，並提供符合 TCFD/ISSB 的氣候風險評估資料。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低功耗物聯網感測器、邊緣處理、衛星資料融合、地理空間分析、事件驅動警示，以及連接到風險儀表板和事件應變工作流程的安全資料管道。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3.4 永續目標與 SDGs</a:t>
            </a:r>
          </a:p>
        </p:txBody>
      </p:sp>
      <p:pic>
        <p:nvPicPr>
          <p:cNvPr id="2" name="Picture 1" descr="3-4SD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080000"/>
            <a:ext cx="1296000" cy="1296000"/>
          </a:xfrm>
          <a:prstGeom prst="rect">
            <a:avLst/>
          </a:prstGeom>
        </p:spPr>
      </p:pic>
      <p:pic>
        <p:nvPicPr>
          <p:cNvPr id="3" name="Picture 2" descr="3-4SD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080000"/>
            <a:ext cx="1296000" cy="1296000"/>
          </a:xfrm>
          <a:prstGeom prst="rect">
            <a:avLst/>
          </a:prstGeom>
        </p:spPr>
      </p:pic>
      <p:pic>
        <p:nvPicPr>
          <p:cNvPr id="4" name="Picture 3" descr="3-4SD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0" y="1080000"/>
            <a:ext cx="1296000" cy="1296000"/>
          </a:xfrm>
          <a:prstGeom prst="rect">
            <a:avLst/>
          </a:prstGeom>
        </p:spPr>
      </p:pic>
      <p:pic>
        <p:nvPicPr>
          <p:cNvPr id="5" name="Picture 4" descr="3-4SD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2520000"/>
            <a:ext cx="1296000" cy="1296000"/>
          </a:xfrm>
          <a:prstGeom prst="rect">
            <a:avLst/>
          </a:prstGeom>
        </p:spPr>
      </p:pic>
      <p:pic>
        <p:nvPicPr>
          <p:cNvPr id="6" name="Picture 5" descr="3-4SDG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000" y="2520000"/>
            <a:ext cx="1296000" cy="1296000"/>
          </a:xfrm>
          <a:prstGeom prst="rect">
            <a:avLst/>
          </a:prstGeom>
        </p:spPr>
      </p:pic>
      <p:pic>
        <p:nvPicPr>
          <p:cNvPr id="7" name="Picture 6" descr="3-4SDG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00" y="2520000"/>
            <a:ext cx="1296000" cy="1296000"/>
          </a:xfrm>
          <a:prstGeom prst="rect">
            <a:avLst/>
          </a:prstGeom>
        </p:spPr>
      </p:pic>
      <p:pic>
        <p:nvPicPr>
          <p:cNvPr id="8" name="Picture 7" descr="3-4SDG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00" y="3960000"/>
            <a:ext cx="1296000" cy="1296000"/>
          </a:xfrm>
          <a:prstGeom prst="rect">
            <a:avLst/>
          </a:prstGeom>
        </p:spPr>
      </p:pic>
      <p:pic>
        <p:nvPicPr>
          <p:cNvPr id="9" name="Picture 8" descr="3-4SDG1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0" y="3960000"/>
            <a:ext cx="1296000" cy="1296000"/>
          </a:xfrm>
          <a:prstGeom prst="rect">
            <a:avLst/>
          </a:prstGeom>
        </p:spPr>
      </p:pic>
      <p:pic>
        <p:nvPicPr>
          <p:cNvPr id="10" name="Picture 9" descr="3-4SDG13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000" y="3960000"/>
            <a:ext cx="1296000" cy="129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隨著全球關注永續發展的趨勢日益升溫,許多公司紛紛將聯合國永續發展目標(SDGs)與自身業務緊密結合,以展現其對於永續發展的重視和承諾。公司 X 亦不例外,致力於將SDGs與其企業策略和營運目標緊密連結。首先,公司X 已經仔細分析並確認與其業務最相關的SDGs。其中,公司X認為SDG 3「確保健康及促進全民福祉」、SDG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7「確保人人獲得負擔得起的可靠永續能源」、以及SDG 13「採取緊急行動應對氣候變遷及其影響」等三大目標最為重要,因此將其列為公司的三大永續發展重點。為了落實這些目標,公司X制定了一系列具體的行動計畫。在SDG 3方面,公司將投入更多資源於員工健康及工作環境的改善,並與當地醫療機構合作,提供員工及當地社區更完善的健康服務。在SDG 7方面,公司將大幅提高再生能源的使用比例,並積極推動能源效率的提升。在SDG 13方面,公司將透過導入先進的碳管理系統,全面掌握並持續減少碳排放,同時也將協助供應鏈伙伴共同應對氣候變遷的挑戰。為確保這些計畫的有效推行,公司X建立了完善的永續發展治理架構。公司設立了永續發展委員會,由高階主管擔任主席,定期審視永續發展目標的達成情況,並適時調整公司的永續發展策略。同時,公司也將永續發展指標納入高階主管的績效考核,將其與薪酬掛鉤,以強化管理階層的責任和動力。此外,公司X十分重視與利害關係人的溝通與合作。除了定期舉辦永續發展論壇,邀請員工、客戶、供應商等各方參與外,公司也積極尋求與政府機關、非營利組織等外部夥伴的合作機會,共同推動永續發展。在此努力之下,公司X在環境績效方面取得了顯著進展,其年度總碳排放量已降至0噸,顯示公司在減碳方面的決心和成效。未來,公司將持續以SDGs為指引,不斷提升自身的永續發展表現,並以此帶動整個產業鏈的永續轉型,為實現聯合國2030年永續發展議程貢獻自己的一份力量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3.5 風險管理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企業在現代商業環境中,面臨著各種環境、社會和治理(ESG)議題所帶來的重大風險。妥善管理這些議題,不僅能維護企業形象和聲譽,也能增強營運韌性,提高股東價值。健全的 ESG 風險管理架構應包括以下關鍵元素:1. 治理結構:- 董事會和高階管理層應該清楚界定 ESG 風險的管理責任,並建立相關的委員會或工作小組,以監督和指導 ESG 風險管理。- 建立有效的內部控制機制,確保 ESG 風險管理政策和程序得以落實。- 將 ESG 表現納入高階管理層的績效考核指標,以強化問責制度。2. 評估節奏:- 定期評估企業面臨的 ESG 風險,包括可能的財務影響和聲譽損害。- 分析外部環境變化,如相關法規政策、利害關係人期望以及行業標準的演變。- 評估現有的 ESG 風險管理措施是否足夠,並對薄弱環節提出改進建議。3. 緩解規劃:- 根據風險評估結果,制定全面的 ESG 風險緩解策略,包括制定相應的政策、程序和目標。- 將 ESG 風險管理納入企業的整體戰略和營運規劃,確保資源投入和執行力。-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提升利害關係人的參與度,與關鍵夥伴合作,共同推動 ESG 議題的管理。4. 控制監控:- 建立 ESG 風險監控指標,定期收集和分析相關數據,及時發現問題並採取改正行動。- 加強內部審計,確保 ESG 風險管理政策和程序得以有效執行。- 建立有效的舉報機制,鼓勵員工主動反映 ESG 風險管理中的問題。5. 升級和保證:- 持續檢討和優化 ESG 風險管理方法,確保能夠適應外部環境的變化。- 尋求第三方的獨立評估和認證,以提升 ESG 風險管理的透明度和可靠性。- 將 ESG 績效納入定期財務和非財務報告,提高企業的 ESG 披露水平。綜上所述,企業要有效管理 ESG 風險,需要建立完善的治理架構、制定全面的應對策略,並透過持續改進和第三方保證,確保 ESG 風險管理的有效性和持續性。只有如此,企業才能在面臨 ESG 挑戰時保持競爭優勢,實現長期可持續發展。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94800" y="1080000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9999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監事會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要求調查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半年風險檢討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105200" y="1080000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9999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稽核委員會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確認控制有效性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季度進度報告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62000" y="2376000"/>
            <a:ext cx="2015999" cy="1080000"/>
          </a:xfrm>
          <a:prstGeom prst="roundRect">
            <a:avLst>
              <a:gd name="adj" fmla="val 5357"/>
            </a:avLst>
          </a:prstGeom>
          <a:solidFill>
            <a:srgbClr val="0073CF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管理委員會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94800" y="3671999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A9E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安全與風險委員會 (CESR)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設定風險偏好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核准風險政策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05200" y="3671999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A9E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揭露與內部控制委員會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追蹤控制有效性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報告風險回應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262000" y="4968000"/>
            <a:ext cx="2015999" cy="1080000"/>
          </a:xfrm>
          <a:prstGeom prst="roundRect">
            <a:avLst>
              <a:gd name="adj" fmla="val 5357"/>
            </a:avLst>
          </a:prstGeom>
          <a:solidFill>
            <a:srgbClr val="1B3B7A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風險負責人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執行緩解計畫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報告狀態指標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714800.0" y="2160000"/>
            <a:ext cx="1555199.5" cy="216000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 rot="10800000">
            <a:off x="9188999" y="2196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 flipH="1">
            <a:off x="9269999.5" y="2160000"/>
            <a:ext cx="1555200.5" cy="216000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/>
        </p:nvSpPr>
        <p:spPr>
          <a:xfrm rot="10800000">
            <a:off x="9188999" y="2196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3" name="Connector 12"/>
          <p:cNvCxnSpPr/>
          <p:nvPr/>
        </p:nvCxnSpPr>
        <p:spPr>
          <a:xfrm flipH="1">
            <a:off x="7714800.0" y="3456000"/>
            <a:ext cx="1555199.5" cy="215999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 rot="10800000">
            <a:off x="7633800" y="3491999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5" name="Connector 14"/>
          <p:cNvCxnSpPr/>
          <p:nvPr/>
        </p:nvCxnSpPr>
        <p:spPr>
          <a:xfrm>
            <a:off x="9269999.5" y="3456000"/>
            <a:ext cx="1555200.5" cy="215999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rot="10800000">
            <a:off x="10744200" y="3491999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7" name="Connector 16"/>
          <p:cNvCxnSpPr/>
          <p:nvPr/>
        </p:nvCxnSpPr>
        <p:spPr>
          <a:xfrm>
            <a:off x="7714800.0" y="4751999"/>
            <a:ext cx="1555199.5" cy="216001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10800000">
            <a:off x="9188999" y="4788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9" name="Connector 18"/>
          <p:cNvCxnSpPr/>
          <p:nvPr/>
        </p:nvCxnSpPr>
        <p:spPr>
          <a:xfrm flipH="1">
            <a:off x="9269999.5" y="4751999"/>
            <a:ext cx="1555200.5" cy="216001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9188999" y="4788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3.6 重大議題與風險管理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19998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99"/>
                <a:gridCol w="2721600"/>
                <a:gridCol w="1166400"/>
                <a:gridCol w="1166400"/>
                <a:gridCol w="1166400"/>
                <a:gridCol w="17495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重大議題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風險描述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風險類型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風險嚴重性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風險可能性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緩解措施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永續供應鏈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因地緣政治不穩定或原物料短缺造成的供應中斷，面臨合規缺失與範疇三資料缺口。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建立供應商風險評估、多元化採購、進行定期 ESG 稽核，並以通過率 KPI 追蹤矯正行動。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實體與轉型風險可能影響營運、聲譽和成本基礎，隨著政策、碳定價和市場期望轉變。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設定科學基礎目標、投資再生能源與儲能、整合 TCFD/ISSB 揭露，並執行情境分析。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廢棄物管理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低效率的廢棄物處理可能損害聲譽、增加監管風險，並在缺乏循環設計的情況下侵蝕價值。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擴展分類、回收與副產品價值化；設定轉向目標與供應商包裝減量 KPI。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能源成本上升與清潔能源取得受限，增加營運波動性與氣候暴露。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升級至高效率設備、部署持續監控、削峰填谷，以及符合 ISO 50001 並具驗證 M&amp;V 的流程。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健康與安全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職場傷害或心理社會風險可能影響生產力與員工福祉。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進行針對性培訓、檢查、未遂事件通報、人因工程介入，以及以 TRIR KPI 為基礎的資料驅動活動。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執行長訊息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尊敬的各位利害關係人：過去一年，本公司致力於推動環境、社會及公司治理(ESG)的永續發展工作。我們積極減少碳排放、優化能源使用效率、落實循環經濟原則,並透過與社區的密切合作,為弱勢族群提供更多就業機會及培育計畫。在公司治理方面,我們不斷完善內部控制制度,強化資訊安全管理,以確保業務運作的合規性與透明度。這些努力雖然取得了不少成果,但我們深知永續之路仍任重道遠。我們將持續檢討現有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ESG 措施的成效,並以更具前瞻性的思維,制定更具挑戰性的永續發展目標。未來,我們將進一步擴大利害關係人的參與,透過開放對話,集思廣益,攜手共創美好的未來。祝各位身心安康,事業蒸蒸日上!CEOXXX</a:t>
            </a:r>
          </a:p>
        </p:txBody>
      </p:sp>
      <p:pic>
        <p:nvPicPr>
          <p:cNvPr id="3" name="Picture 2" descr="1-1ceom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3599999" cy="5399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1.1 我們的公司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本公司 公司擁有悠久的歷史，多年來在國內外市場屢有佳績。作為一家 General Industry 產業的領導者，公司致力於開發創新且高品質的產品與服務，以滿足客戶日益複雜的需求。公司以「追求卓越」為企業使命，堅持「誠信、創新、團隊合作」的核心價值觀。多年來，公司積極投入研發,持續提升製造能力和管理效率,藉此鞏固在業界的領導地位。同時,公司亦不斷拓展全球版圖,在亞洲、歐洲和美洲等主要市場建立穩固的業務據點,滿足各地客戶的需求。除了內部發展,本公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也重視與外部夥伴的密切合作。公司與國內外知名企業建立了長期戰略合作關係,攜手開發新產品、優化供應鏈,以及拓展銷售管道。這些合作夥伴關係不僅為公司帶來了豐富的資源和經驗共享,也有助於提升公司的整體競爭力。組織架構方面,本公司 設有完善的管理體系,各部門職責明確,協調配合緊密。公司擁有一支充滿活力和專業素質的團隊,不斷推動組織創新,為客戶提供卓越的產品和服務體驗。未來,本公司 將繼續秉持「追求卓越」的理念,透過創新驅動、優化營運、深化合作等策略,進一步鞏固在 General Industry 領域的領導地位,為客戶和股東創造更大的價值。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經營企業的過程中,維持穩健的財務狀況是關鍵所在。首先,我們必須關注財務穩定性,確保公司擁有充足的流動資產,以應對突發狀況,並能夠按時履行各項債務義務。同時,我們也需要密切關注營收成長,持續擴大市場佔有率,在激烈的競爭環境中保持優勢地位。此外,適度的資本投資也是不可或缺的一環,藉由有計劃的資金投入,我們可以提升生產效率、強化產品競爭力,進而提高公司整體的盈利能力。在追求財務健康的同時,我們也必須時刻關注法規遵循,確保公司運作符合相關法律和制度的要求。這不僅能維護公司的形象和聲譽,也能避免因違規而受到嚴厲的處罰和制裁。風險管理是另一個我們必須重視的課題。我們需要識別並評估可能出現的各種風險,並制定有效的應對策略,降低潛在的損失。同時,維持良好的流動性紀律也是關鍵,確保公司能夠以合理的成本獲得所需資金,並能夠適時進行再投資,以鞏固公司的競爭優勢。再投資的優先順序也是一個需要仔細考慮的問題。我們需要根據公司的發展階段和戰略目標,合理分配資金,既要滿足當前的營運需求,又要為未來的發展做好準備。此外,我們還需要探索一些保證機制,如保險、擔保等,以更好地應對各種不確定性,確保公司的長期可持續發展。總的來說,建立一個穩健、可持續的財務體系,是企業實現長期發展的根本保證。我們必須全面把握財務管理的各個環節,維護公司的財務健康,以此作為支撐公司業務拓展和創新的堅實基礎。我們對此充滿信心,並將以高度的透明度和責任心,推動公司的持續進步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1.2 永續策略與行動計畫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368000"/>
                <a:gridCol w="6840000"/>
              </a:tblGrid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核心永續支柱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策略方向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未來工作承諾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綠色企業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綠色平台發展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與策略夥伴建立永續供應鏈管理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提升供應商與合作夥伴的綠色認證率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開發 ESG 產品地圖，提供綠色與永續產品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實施「城市到城市」永續發展計畫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推出數位平台追蹤永續指標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內部管理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內部管理強化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取得 ISO 14001 與 ISO 50001 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優化能源消耗並減少用水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在所有設施推動廢棄物減量計畫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為關鍵場所取得綠建築認證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實施能源效率計畫並設定減量目標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支柱二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永續營運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促進長期價值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 KPI 嵌入產品生命週期審查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擴展循環商業模式與低碳產品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強化負責任採購與供應商參與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擴大氣候風險評估至各資產類別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將永續性整合至投資決策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支柱三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創新與影響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加速轉型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投資綠色創新與新興技術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與學術界合作孵化 ESG 解決方案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支持社會影響計畫與包容性成長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 ESG 報告的資料治理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發布年度進度檢討與利害關係人回饋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1.3 ESG 核心支柱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620000"/>
                <a:gridCol w="2160000"/>
              </a:tblGrid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ESG 支柱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策略重點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關鍵倡議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地球</a:t>
                      </a:r>
                    </a:p>
                  </a:txBody>
                  <a:tcP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氣候、排放、資源韌性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淨零路線圖與階段性碳預算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採用再生能源與能源效率升級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水資源管理與自然正向倡議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</a:t>
                      </a:r>
                    </a:p>
                  </a:txBody>
                  <a:tcPr>
                    <a:solidFill>
                      <a:srgbClr val="F59E0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循環設計、包裝、永續採購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生命週期評估指導生態設計決策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封閉循環包裝與回收內容目標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供應商 ESG 資格認證與材料追溯性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人員</a:t>
                      </a:r>
                    </a:p>
                  </a:txBody>
                  <a:tcPr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倫理、能力建構、包容文化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多元、公平與包容計畫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綠色與數位職位的再技能培訓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福祉、健康安全與社區參與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在瞬息萬變的商業環境中,企業面臨著更多社會和環境的責任。ESG (環境、社會和治理)作為企業可持續發展的核心支柱,已成為企業管理策略的重要一環。我們公司致力於在地球、產品和人員這三大支柱上落實ESG理念,以期實現企業與社會共同發展的目標。在地球層面,我們積極推動減碳行動,透過一系列的節能和再生能源計畫,成功將年度碳排放量降至0噸二氧化碳當量。我們不僅在自身營運中實踐環保,也透過供應鏈整合,協助合作夥伴提升環境績效。此外,我們投入大量資源開發環保產品,致力於提升產品全生命週期的可持續性。在產品層面,我們嚴格把關產品品質和安全,並確保產品符合最新的環保法規。我們積極推動設計創新,致力於開發更環保、更耐用的產品。同時,我們也透過資訊公開和客戶互動,增進消費者對產品可持續性的認知和理解。在人員層面,我們建立完善的員工培訓和發展機制,以提升員工的ESG意識和專業能力。我們重視員工的工作環境和福祉,並致力於建立多元共融的企業文化。此外,我們也積極參與社區公益活動,回饋社會,實現企業公民的社會責任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1.4 我們的董事會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關於公司治理架構、董事會組成、監督頻率及與利益相關者的溝通,以下為約 420 字的簡介:股東大會是公司的最高權力機構,負責選舉董事和監事,審議通過公司的重大決策。董事會是公司的決策機構,由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9 名董事組成,其中包括 3 名獨立董事。董事會對股東大會負責,定期召開會議,研究並決定公司的經營計劃和投資方案。監事會則負責監督董事會和管理層的工作,維護公司和股東的合法權益。為了加強董事會的獨立性和專業性,我們引入了獨立董事制度。獨立董事不參與公司的日常經營管理,能夠客觀公正地監督和評估公司的經營管理活動。獨立董事在董事會中發揮著重要的作用,為公司的戰略決策提供專業建議。除此之外,我們還設有審計委員會、提名委員會、薪酬與考核委員會等專門委員會,負責對公司的關鍵領域進行監督和指導。這些專業委員會由董事會成員組成,有效提高了董事會的工作效率和決策水平。為了維護全體股東的利益,我們高度重視與股東的溝通。公司定期召開股東大會,及時披露經營情況和重大事項,接受股東的監督和指導。我們還設有專門的投資者關係部門,通過電話、郵件、實地調研等方式,主動與投資者保持溝通,及時解答投資者的疑問。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80000" y="1080000"/>
          <a:ext cx="4859999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972000"/>
                <a:gridCol w="972000"/>
                <a:gridCol w="14759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技能領域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目前涵蓋率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目標涵蓋率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關鍵治理備註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氣候 / 永續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85%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TCFD 監督、轉型計畫審查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AI / 資料倫理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 AI、資料治理、隱私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網路安全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韌性、事件應變、供應商安全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人力資本管理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75%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接班、多元公平包容、勞動力轉型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財務 / 風險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資本配置、風險偏好、控制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路線圖（第一階段）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企業追求永續發展的路徑上,ESG(環境、社會、公司治理)已成為必經之途。ESG路線圖為企業邁向可持續未來提供了清晰的方向和具體行動指引。首先,企業需要建立起堅實的ESG基礎承諾。這包括制定明確的願景和目標,如減碳目標、社會影響評估,以及完善的公司治理架構。此基礎承諾不僅展現企業的決心,也為後續的ESG實踐奠定了堅實的基礎。接著,企業須整合ESG風險管理。這意味著將ESG因素融入整體風險管理流程,識別並評估相關的環境、社會和治理風險,制定應對策略。有效的風險管理不僅能降低潛在損失,更能轉化為競爭優勢。在此基礎上,企業需要推動營運脫碳轉型。這涉及採用清潔能源、提高能源效率,以及建立綠色供應鏈等一系列行動。此舉不僅有助於減少碳足跡,也能增強企業的市場競爭力。最後,企業需要前瞻性地規劃合規路徑。隨著ESG法規日趨嚴格,企業必須保持警惕,並制定符合最新監管要求的策略。此舉不僅能避免違規風險,更能引領企業走在行業前列。ESG路線圖的制定和實施需要明確的里程碑和責任分工。企業應指定ESG領導者,並建立跨部門的ESG治理委員會,以確保目標的達成。同時,此路線圖應指導企業的投資決策和利害關係人的溝通,以獲得廣泛的支持。總而言之,ESG路線圖是企業向可持續發展邁進的指南。它要求企業從基礎承諾做起,逐步整合風險管理、推動營運脫碳,並前瞻性地規劃合規路徑。只有在此基礎上,企業才能確保可持續發展的目標得以實現,並在未來市場上保持競爭優勢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2022 — 基礎承諾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建立與治理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治理：建立董事會層級 ESG 委員會與內部指導委員會。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承諾：宣布營運與融資排放的淨零目標。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衡量：啟動範疇一與範疇二排放基準線與資料收集。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2023 — 風險與策略整合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政策發展與風險地圖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風險：將氣候風險整合至企業風險管理架構。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社會：強制全面倫理與反貪腐培訓。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財務：發展綠色與永續金融架構與產業政策。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董事會：達成 100% 董事參與氣候培訓。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路線圖（第二階段）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ESG 路線圖：從基礎承諾到前瞻性合規企業在走向永續的道路上,ESG（環境、社會及公司治理）已成為不可或缺的關鍵元素。ESG 路線圖引領企業從基礎承諾出發,逐步深化至風險整合、營運脫碳,最終達成前瞻性合規的理想狀態。首先,企業須建立起基礎的 ESG 承諾。這包括制定 ESG 政策,並將其融入公司的使命、價值觀和日常營運。同時,企業需要識別關鍵的 ESG 議題,並設立明確的目標和指標,以量化 ESG 績效。這些基礎承諾為後續的 ESG 成熟度奠定基礎。接下來,企業須將 ESG 整合至風險管理框架中。識別和評估 ESG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相關的風險,並制定相應的應對策略。這不僅能增強企業的抗壓能力,也有助於發掘新的機遇。例如,及時掌握環境法規變化,可以提升合規性,同時也可能帶來創新和成本效益。在風險整合的基礎上,企業應著手推進營運脫碳。這包括制定具體的碳減排目標,並制定詳細的行動計劃。可採取的措施包括提高能源效率、使用再生能源,以及推動供應鏈夥伴共同參與碳管理。通過營運脫碳,企業不僅可以降低碳足跡,也能開發綠色產品和服務,增強品牌競爭力。最後,企業應朝著前瞻性合規的目標努力。這意味著企業不僅要符合現有的 ESG 法規,更要主動瞭解和預判未來的監管趨勢。通過制定長期的 ESG 路線圖,企業可以系統性地推進 ESG 實踐,並確保持續符合不斷變化的法規要求。ESG 路線圖的關鍵在於明確的里程碑和責任分工。企業需要指定高階管理層負責 ESG 治理,並將 ESG 目標與高管績效考核掛鈎。同時,還要加強與利害關係人的溝通和參與,以確保 ESG 實踐與外部期望的一致性。總而言之,ESG 路線圖為企業提供了一個系統性的指引,引領其從基礎承諾,逐步演進至風險整合、營運脫碳和前瞻性合規。這不僅有助於企業提升 ESG 績效,更能為企業帶來長期的戰略優勢和價值創造。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2024 — 營運脫碳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執行與新指標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營運：啟動淨零執行計畫與能源效率升級。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供應鏈：推出永續採購政策與 ESG 篩選。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治理：將高階主管薪酬連結長期 ESG KPI。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資料：完成融資排放（範疇三）基準線衡量。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2025 — 前瞻性合規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精進與全球標準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合規：對齊 IFRS S1/S2 (ISSB) 揭露要求。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參與：正式化高影響力客戶的轉型規劃參與。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技術：將 AI 倫理與資料治理嵌入產品開發。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檢討：取得主要 ESG 目標與揭露的外部保證。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2.1 利害關係人識別與分析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企業可持續發展的ESG報告中,識別和了解主要利害關係人群體至關重要。這些利害關係人在公司的長期成功與發展中扮演著關鍵角色,因此我們必須仔細聆聽他們的聲音,並以積極的態度回應他們的需求。投資人是我們最關鍵的利害關係人之一。他們不僅提供了資金支持,也對公司的表現和未來發展充滿期望。我們必須與投資人保持密切溝通,主動披露公司的ESG表現,並說明我們如何管理相關風險,確保他們的投資能夠獲得長期可持續的回報。忽視投資人的需求可能會導致股價波動,降低融資能力,從而影響公司的整體競爭力。客戶是我們賴以生存的基礎,他們的需求和偏好驅動著我們的產品和服務。我們必須密切關注客戶的期望,不斷優化產品組合,提高服務質量,同時加強ESG績效,為客戶帶來更好的消費體驗。若無法滿足客戶需求,恐將導致市場份額下降,甚至失去客戶信任。員工是公司賴以成功的最重要資產。我們必須關注員工的職業發展、工作環境和福利待遇,培養積極向上的企業文化,激發員工的工作熱情和歸屬感。忽視員工利益可能導致人才流失,降低生產效率,影響公司整體競爭力。監管機構制定了企業ESG合規的基準和標準,我們必須密切關注相關法規的變化,主動遵守相關要求,並積極溝通公司在ESG方面的舉措和成果。若未能符合監管要求,可能面臨處罰和聲譽受損的風險。供應商是我們實現可持續發展的關鍵合作夥伴。我們必須與供應商建立互利共贏的關係,共同提高ESG績效,降低供應鏈風險,確保營運的穩定性和韌性。若忽視供應商的需求和期望,可能會導致供應鏈中斷,影響生產和交付。最後,當地社區也是我們不可或缺的利害關係人。我們必須積極回饋社會,關注社區的需求,採取環保措施,支持社區發展,建立良好的企業形象。若無法與社區和諧共處,可能面臨社會壓力和聲譽風險。總之,在ESG報告中識別和管理關鍵利害關係人群體是一項複雜而重要的工作。我們必須深入了解每個群體的期望和需求,制定針對性的應對措施,以實現可持續發展的目標,為全體利害關係人創造長期價值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企業管理的過程中，充分了解和滿足各利害關係人的需求是至關重要的。利害關係人的需求和影響力體現在多個關鍵面向，包括顯著性、重大議題、溝通節奏以及績效監控。首先是利害關係人的顯著性。不同的利害關係人擁有不同程度的權力、合法性和緊迫性。具有強大權力和合法性的利害關係人，例如政府機構和大型股東，能夠對企業的經營產生關鍵影響。同時，一些具有緊迫性的利害關係人，如重要客戶和關鍵供應商，也需要及時滿足其需求。因此，我們應當優先關注那些擁有較強顯著性的利害關係人。其次是重大議題的識別。不同利害關係人關注的重大議題也存在差異。一些利害關係人可能更關注企業的財務表現和股東回報，而其他利害關係人則更關注企業的社會責任和環境影響。因此，我們需要深入了解各利害關係人的核心訴求，並制定相應的應對策略。在此基礎上，我們還需要建立有效的溝通機制。保持良好的溝通節奏對於增進利害關係人的理解和支持非常重要。我們應當根據不同利害關係人的需求，採取定期會晤、信息披露和問題反饋等多種溝通方式，及時了解他們的需求變化。最後，我們需要建立完善的績效監控系統。關鍵績效指標的設定應當涵蓋各利害關係人的核心訴求,並且定期評估參與成效,以確保企業的決策和行動能夠滿足各方的需求。總的來說,充分理解和滿足各利害關係人的需求,是企業保持長期競爭力的關鍵所在。我們需要持續關注利害關係人的顯著性、重大議題、溝通節奏以及績效監控,以確保企業的決策和行動能夠最大限度地滿足各方訴求,實現共同發展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chmark-Free-Template-by-Slidecore-klehd8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Benchmark-Free-Template-by-Slidecore-klehd8</Template>
  <TotalTime>32</TotalTime>
  <Words>0</Words>
  <Application>Microsoft Office PowerPoint</Application>
  <PresentationFormat>自訂</PresentationFormat>
  <Paragraphs>1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新細明體</vt:lpstr>
      <vt:lpstr>Quicksand</vt:lpstr>
      <vt:lpstr>Benchmark-Free-Template-by-Slidecore-klehd8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</cp:revision>
  <dcterms:created xsi:type="dcterms:W3CDTF">2025-11-06T10:24:41Z</dcterms:created>
  <dcterms:modified xsi:type="dcterms:W3CDTF">2025-11-09T10:17:38Z</dcterms:modified>
</cp:coreProperties>
</file>